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DACFE3-130F-4FD7-BBC0-0A19B539B176}"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4CB953-079A-42F1-82EB-76196FBAAB25}" type="slidenum">
              <a:rPr kumimoji="1" lang="ja-JP" altLang="en-US" smtClean="0"/>
              <a:t>‹#›</a:t>
            </a:fld>
            <a:endParaRPr kumimoji="1" lang="ja-JP" altLang="en-US"/>
          </a:p>
        </p:txBody>
      </p:sp>
    </p:spTree>
    <p:extLst>
      <p:ext uri="{BB962C8B-B14F-4D97-AF65-F5344CB8AC3E}">
        <p14:creationId xmlns:p14="http://schemas.microsoft.com/office/powerpoint/2010/main" val="235821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DACFE3-130F-4FD7-BBC0-0A19B539B176}"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4CB953-079A-42F1-82EB-76196FBAAB25}" type="slidenum">
              <a:rPr kumimoji="1" lang="ja-JP" altLang="en-US" smtClean="0"/>
              <a:t>‹#›</a:t>
            </a:fld>
            <a:endParaRPr kumimoji="1" lang="ja-JP" altLang="en-US"/>
          </a:p>
        </p:txBody>
      </p:sp>
    </p:spTree>
    <p:extLst>
      <p:ext uri="{BB962C8B-B14F-4D97-AF65-F5344CB8AC3E}">
        <p14:creationId xmlns:p14="http://schemas.microsoft.com/office/powerpoint/2010/main" val="130246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DACFE3-130F-4FD7-BBC0-0A19B539B176}"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4CB953-079A-42F1-82EB-76196FBAAB25}" type="slidenum">
              <a:rPr kumimoji="1" lang="ja-JP" altLang="en-US" smtClean="0"/>
              <a:t>‹#›</a:t>
            </a:fld>
            <a:endParaRPr kumimoji="1" lang="ja-JP" altLang="en-US"/>
          </a:p>
        </p:txBody>
      </p:sp>
    </p:spTree>
    <p:extLst>
      <p:ext uri="{BB962C8B-B14F-4D97-AF65-F5344CB8AC3E}">
        <p14:creationId xmlns:p14="http://schemas.microsoft.com/office/powerpoint/2010/main" val="238963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DACFE3-130F-4FD7-BBC0-0A19B539B176}"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4CB953-079A-42F1-82EB-76196FBAAB25}" type="slidenum">
              <a:rPr kumimoji="1" lang="ja-JP" altLang="en-US" smtClean="0"/>
              <a:t>‹#›</a:t>
            </a:fld>
            <a:endParaRPr kumimoji="1" lang="ja-JP" altLang="en-US"/>
          </a:p>
        </p:txBody>
      </p:sp>
    </p:spTree>
    <p:extLst>
      <p:ext uri="{BB962C8B-B14F-4D97-AF65-F5344CB8AC3E}">
        <p14:creationId xmlns:p14="http://schemas.microsoft.com/office/powerpoint/2010/main" val="1497971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4DACFE3-130F-4FD7-BBC0-0A19B539B176}"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4CB953-079A-42F1-82EB-76196FBAAB25}" type="slidenum">
              <a:rPr kumimoji="1" lang="ja-JP" altLang="en-US" smtClean="0"/>
              <a:t>‹#›</a:t>
            </a:fld>
            <a:endParaRPr kumimoji="1" lang="ja-JP" altLang="en-US"/>
          </a:p>
        </p:txBody>
      </p:sp>
    </p:spTree>
    <p:extLst>
      <p:ext uri="{BB962C8B-B14F-4D97-AF65-F5344CB8AC3E}">
        <p14:creationId xmlns:p14="http://schemas.microsoft.com/office/powerpoint/2010/main" val="2615543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4DACFE3-130F-4FD7-BBC0-0A19B539B176}" type="datetimeFigureOut">
              <a:rPr kumimoji="1" lang="ja-JP" altLang="en-US" smtClean="0"/>
              <a:t>2020/7/20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4CB953-079A-42F1-82EB-76196FBAAB25}" type="slidenum">
              <a:rPr kumimoji="1" lang="ja-JP" altLang="en-US" smtClean="0"/>
              <a:t>‹#›</a:t>
            </a:fld>
            <a:endParaRPr kumimoji="1" lang="ja-JP" altLang="en-US"/>
          </a:p>
        </p:txBody>
      </p:sp>
    </p:spTree>
    <p:extLst>
      <p:ext uri="{BB962C8B-B14F-4D97-AF65-F5344CB8AC3E}">
        <p14:creationId xmlns:p14="http://schemas.microsoft.com/office/powerpoint/2010/main" val="3457500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DACFE3-130F-4FD7-BBC0-0A19B539B176}" type="datetimeFigureOut">
              <a:rPr kumimoji="1" lang="ja-JP" altLang="en-US" smtClean="0"/>
              <a:t>2020/7/20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14CB953-079A-42F1-82EB-76196FBAAB25}" type="slidenum">
              <a:rPr kumimoji="1" lang="ja-JP" altLang="en-US" smtClean="0"/>
              <a:t>‹#›</a:t>
            </a:fld>
            <a:endParaRPr kumimoji="1" lang="ja-JP" altLang="en-US"/>
          </a:p>
        </p:txBody>
      </p:sp>
    </p:spTree>
    <p:extLst>
      <p:ext uri="{BB962C8B-B14F-4D97-AF65-F5344CB8AC3E}">
        <p14:creationId xmlns:p14="http://schemas.microsoft.com/office/powerpoint/2010/main" val="1296943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DACFE3-130F-4FD7-BBC0-0A19B539B176}" type="datetimeFigureOut">
              <a:rPr kumimoji="1" lang="ja-JP" altLang="en-US" smtClean="0"/>
              <a:t>2020/7/20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14CB953-079A-42F1-82EB-76196FBAAB25}" type="slidenum">
              <a:rPr kumimoji="1" lang="ja-JP" altLang="en-US" smtClean="0"/>
              <a:t>‹#›</a:t>
            </a:fld>
            <a:endParaRPr kumimoji="1" lang="ja-JP" altLang="en-US"/>
          </a:p>
        </p:txBody>
      </p:sp>
    </p:spTree>
    <p:extLst>
      <p:ext uri="{BB962C8B-B14F-4D97-AF65-F5344CB8AC3E}">
        <p14:creationId xmlns:p14="http://schemas.microsoft.com/office/powerpoint/2010/main" val="3163380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ACFE3-130F-4FD7-BBC0-0A19B539B176}" type="datetimeFigureOut">
              <a:rPr kumimoji="1" lang="ja-JP" altLang="en-US" smtClean="0"/>
              <a:t>2020/7/20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14CB953-079A-42F1-82EB-76196FBAAB25}" type="slidenum">
              <a:rPr kumimoji="1" lang="ja-JP" altLang="en-US" smtClean="0"/>
              <a:t>‹#›</a:t>
            </a:fld>
            <a:endParaRPr kumimoji="1" lang="ja-JP" altLang="en-US"/>
          </a:p>
        </p:txBody>
      </p:sp>
    </p:spTree>
    <p:extLst>
      <p:ext uri="{BB962C8B-B14F-4D97-AF65-F5344CB8AC3E}">
        <p14:creationId xmlns:p14="http://schemas.microsoft.com/office/powerpoint/2010/main" val="390044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DACFE3-130F-4FD7-BBC0-0A19B539B176}" type="datetimeFigureOut">
              <a:rPr kumimoji="1" lang="ja-JP" altLang="en-US" smtClean="0"/>
              <a:t>2020/7/20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4CB953-079A-42F1-82EB-76196FBAAB25}" type="slidenum">
              <a:rPr kumimoji="1" lang="ja-JP" altLang="en-US" smtClean="0"/>
              <a:t>‹#›</a:t>
            </a:fld>
            <a:endParaRPr kumimoji="1" lang="ja-JP" altLang="en-US"/>
          </a:p>
        </p:txBody>
      </p:sp>
    </p:spTree>
    <p:extLst>
      <p:ext uri="{BB962C8B-B14F-4D97-AF65-F5344CB8AC3E}">
        <p14:creationId xmlns:p14="http://schemas.microsoft.com/office/powerpoint/2010/main" val="204979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DACFE3-130F-4FD7-BBC0-0A19B539B176}" type="datetimeFigureOut">
              <a:rPr kumimoji="1" lang="ja-JP" altLang="en-US" smtClean="0"/>
              <a:t>2020/7/20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4CB953-079A-42F1-82EB-76196FBAAB25}" type="slidenum">
              <a:rPr kumimoji="1" lang="ja-JP" altLang="en-US" smtClean="0"/>
              <a:t>‹#›</a:t>
            </a:fld>
            <a:endParaRPr kumimoji="1" lang="ja-JP" altLang="en-US"/>
          </a:p>
        </p:txBody>
      </p:sp>
    </p:spTree>
    <p:extLst>
      <p:ext uri="{BB962C8B-B14F-4D97-AF65-F5344CB8AC3E}">
        <p14:creationId xmlns:p14="http://schemas.microsoft.com/office/powerpoint/2010/main" val="2194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ACFE3-130F-4FD7-BBC0-0A19B539B176}" type="datetimeFigureOut">
              <a:rPr kumimoji="1" lang="ja-JP" altLang="en-US" smtClean="0"/>
              <a:t>2020/7/20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CB953-079A-42F1-82EB-76196FBAAB25}" type="slidenum">
              <a:rPr kumimoji="1" lang="ja-JP" altLang="en-US" smtClean="0"/>
              <a:t>‹#›</a:t>
            </a:fld>
            <a:endParaRPr kumimoji="1" lang="ja-JP" altLang="en-US"/>
          </a:p>
        </p:txBody>
      </p:sp>
    </p:spTree>
    <p:extLst>
      <p:ext uri="{BB962C8B-B14F-4D97-AF65-F5344CB8AC3E}">
        <p14:creationId xmlns:p14="http://schemas.microsoft.com/office/powerpoint/2010/main" val="2678720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0148CA2-089F-4014-BEC8-AC91D1DD0A6F}"/>
              </a:ext>
            </a:extLst>
          </p:cNvPr>
          <p:cNvSpPr txBox="1">
            <a:spLocks/>
          </p:cNvSpPr>
          <p:nvPr/>
        </p:nvSpPr>
        <p:spPr>
          <a:xfrm>
            <a:off x="1314450" y="964734"/>
            <a:ext cx="6515100" cy="362409"/>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b="1" dirty="0"/>
              <a:t>学会（総会・地方会）における発表時の利益相反状態の開示について</a:t>
            </a:r>
          </a:p>
        </p:txBody>
      </p:sp>
      <p:graphicFrame>
        <p:nvGraphicFramePr>
          <p:cNvPr id="5" name="表 4">
            <a:extLst>
              <a:ext uri="{FF2B5EF4-FFF2-40B4-BE49-F238E27FC236}">
                <a16:creationId xmlns:a16="http://schemas.microsoft.com/office/drawing/2014/main" id="{AB0F9EF9-7CF1-46B9-B93A-08B5E2079FA4}"/>
              </a:ext>
            </a:extLst>
          </p:cNvPr>
          <p:cNvGraphicFramePr>
            <a:graphicFrameLocks noGrp="1" noChangeAspect="1"/>
          </p:cNvGraphicFramePr>
          <p:nvPr>
            <p:extLst>
              <p:ext uri="{D42A27DB-BD31-4B8C-83A1-F6EECF244321}">
                <p14:modId xmlns:p14="http://schemas.microsoft.com/office/powerpoint/2010/main" val="2818800073"/>
              </p:ext>
            </p:extLst>
          </p:nvPr>
        </p:nvGraphicFramePr>
        <p:xfrm>
          <a:off x="1027100" y="1855649"/>
          <a:ext cx="7089800" cy="4637427"/>
        </p:xfrm>
        <a:graphic>
          <a:graphicData uri="http://schemas.openxmlformats.org/drawingml/2006/table">
            <a:tbl>
              <a:tblPr/>
              <a:tblGrid>
                <a:gridCol w="2926844">
                  <a:extLst>
                    <a:ext uri="{9D8B030D-6E8A-4147-A177-3AD203B41FA5}">
                      <a16:colId xmlns:a16="http://schemas.microsoft.com/office/drawing/2014/main" val="20000"/>
                    </a:ext>
                  </a:extLst>
                </a:gridCol>
                <a:gridCol w="4162956">
                  <a:extLst>
                    <a:ext uri="{9D8B030D-6E8A-4147-A177-3AD203B41FA5}">
                      <a16:colId xmlns:a16="http://schemas.microsoft.com/office/drawing/2014/main" val="20001"/>
                    </a:ext>
                  </a:extLst>
                </a:gridCol>
              </a:tblGrid>
              <a:tr h="293508">
                <a:tc gridSpan="2">
                  <a:txBody>
                    <a:bodyPr/>
                    <a:lstStyle/>
                    <a:p>
                      <a:pPr algn="ctr">
                        <a:spcAft>
                          <a:spcPts val="0"/>
                        </a:spcAft>
                      </a:pPr>
                      <a:r>
                        <a:rPr lang="ja-JP" sz="1500" b="1" kern="0" dirty="0">
                          <a:latin typeface="Times"/>
                          <a:ea typeface="ＭＳ 明朝"/>
                          <a:cs typeface="Times New Roman"/>
                        </a:rPr>
                        <a:t>筆頭演者の利益相反自己申告書</a:t>
                      </a:r>
                      <a:endParaRPr lang="ja-JP" sz="1500" kern="100" dirty="0">
                        <a:latin typeface="Times"/>
                        <a:ea typeface="平成明朝"/>
                        <a:cs typeface="Times New Roman"/>
                      </a:endParaRPr>
                    </a:p>
                  </a:txBody>
                  <a:tcPr marL="34562" marR="34562" marT="0" marB="0" anchor="b">
                    <a:lnL>
                      <a:noFill/>
                    </a:lnL>
                    <a:lnR>
                      <a:noFill/>
                    </a:lnR>
                    <a:lnT>
                      <a:noFill/>
                    </a:lnT>
                    <a:lnB>
                      <a:noFill/>
                    </a:lnB>
                  </a:tcPr>
                </a:tc>
                <a:tc hMerge="1">
                  <a:txBody>
                    <a:bodyPr/>
                    <a:lstStyle/>
                    <a:p>
                      <a:endParaRPr kumimoji="1" lang="ja-JP" altLang="en-US"/>
                    </a:p>
                  </a:txBody>
                  <a:tcPr/>
                </a:tc>
                <a:extLst>
                  <a:ext uri="{0D108BD9-81ED-4DB2-BD59-A6C34878D82A}">
                    <a16:rowId xmlns:a16="http://schemas.microsoft.com/office/drawing/2014/main" val="10000"/>
                  </a:ext>
                </a:extLst>
              </a:tr>
              <a:tr h="293508">
                <a:tc>
                  <a:txBody>
                    <a:bodyPr/>
                    <a:lstStyle/>
                    <a:p>
                      <a:pPr algn="l">
                        <a:spcAft>
                          <a:spcPts val="0"/>
                        </a:spcAft>
                      </a:pPr>
                      <a:endParaRPr lang="ja-JP" sz="1500" kern="0" dirty="0">
                        <a:latin typeface="Times"/>
                        <a:ea typeface="ＭＳ 明朝"/>
                        <a:cs typeface="Times New Roman"/>
                      </a:endParaRPr>
                    </a:p>
                  </a:txBody>
                  <a:tcPr marL="34562" marR="3456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500" kern="0">
                        <a:latin typeface="Times"/>
                        <a:ea typeface="ＭＳ 明朝"/>
                        <a:cs typeface="Times New Roman"/>
                      </a:endParaRPr>
                    </a:p>
                  </a:txBody>
                  <a:tcPr marL="34562" marR="34562"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3508">
                <a:tc>
                  <a:txBody>
                    <a:bodyPr/>
                    <a:lstStyle/>
                    <a:p>
                      <a:pPr algn="l">
                        <a:spcAft>
                          <a:spcPts val="0"/>
                        </a:spcAft>
                      </a:pPr>
                      <a:r>
                        <a:rPr lang="ja-JP" sz="1500" kern="0" dirty="0">
                          <a:latin typeface="Times"/>
                          <a:ea typeface="ＭＳ 明朝"/>
                          <a:cs typeface="Times New Roman"/>
                        </a:rPr>
                        <a:t>　</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1500" kern="0" dirty="0">
                          <a:latin typeface="Times"/>
                          <a:ea typeface="ＭＳ 明朝"/>
                          <a:cs typeface="Times New Roman"/>
                        </a:rPr>
                        <a:t>金額</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3508">
                <a:tc>
                  <a:txBody>
                    <a:bodyPr/>
                    <a:lstStyle/>
                    <a:p>
                      <a:pPr algn="just">
                        <a:spcAft>
                          <a:spcPts val="0"/>
                        </a:spcAft>
                      </a:pPr>
                      <a:r>
                        <a:rPr lang="en-US" sz="1500" kern="0" dirty="0">
                          <a:latin typeface="ＭＳ 明朝"/>
                          <a:ea typeface="平成明朝"/>
                          <a:cs typeface="Times New Roman"/>
                        </a:rPr>
                        <a:t>(1) </a:t>
                      </a:r>
                      <a:r>
                        <a:rPr lang="ja-JP" sz="1500" kern="0" dirty="0">
                          <a:latin typeface="Times"/>
                          <a:ea typeface="ＭＳ 明朝"/>
                          <a:cs typeface="Times New Roman"/>
                        </a:rPr>
                        <a:t>役員・顧問職</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500" kern="0" dirty="0">
                          <a:latin typeface="Times"/>
                          <a:ea typeface="ＭＳ 明朝"/>
                          <a:cs typeface="Times New Roman"/>
                        </a:rPr>
                        <a:t>100万円以上</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3508">
                <a:tc>
                  <a:txBody>
                    <a:bodyPr/>
                    <a:lstStyle/>
                    <a:p>
                      <a:pPr algn="just">
                        <a:spcAft>
                          <a:spcPts val="0"/>
                        </a:spcAft>
                      </a:pPr>
                      <a:r>
                        <a:rPr lang="en-US" sz="1500" kern="0">
                          <a:latin typeface="ＭＳ 明朝"/>
                          <a:ea typeface="平成明朝"/>
                          <a:cs typeface="Times New Roman"/>
                        </a:rPr>
                        <a:t>(2) </a:t>
                      </a:r>
                      <a:r>
                        <a:rPr lang="ja-JP" sz="1500" kern="0">
                          <a:latin typeface="Times"/>
                          <a:ea typeface="ＭＳ 明朝"/>
                          <a:cs typeface="Times New Roman"/>
                        </a:rPr>
                        <a:t>株</a:t>
                      </a:r>
                      <a:endParaRPr lang="ja-JP" sz="1500" kern="10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500" kern="0" dirty="0">
                          <a:latin typeface="Times"/>
                          <a:ea typeface="ＭＳ 明朝"/>
                          <a:cs typeface="Times New Roman"/>
                        </a:rPr>
                        <a:t>利益100万円以上/全株式の5%以上</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3508">
                <a:tc>
                  <a:txBody>
                    <a:bodyPr/>
                    <a:lstStyle/>
                    <a:p>
                      <a:pPr algn="just">
                        <a:spcAft>
                          <a:spcPts val="0"/>
                        </a:spcAft>
                      </a:pPr>
                      <a:r>
                        <a:rPr lang="en-US" sz="1500" kern="0" dirty="0">
                          <a:latin typeface="ＭＳ 明朝"/>
                          <a:ea typeface="平成明朝"/>
                          <a:cs typeface="Times New Roman"/>
                        </a:rPr>
                        <a:t>(3) </a:t>
                      </a:r>
                      <a:r>
                        <a:rPr lang="ja-JP" sz="1500" kern="0" dirty="0">
                          <a:latin typeface="Times"/>
                          <a:ea typeface="ＭＳ 明朝"/>
                          <a:cs typeface="Times New Roman"/>
                        </a:rPr>
                        <a:t>特許使用料　</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500" kern="0" dirty="0">
                          <a:latin typeface="Times"/>
                          <a:ea typeface="ＭＳ 明朝"/>
                          <a:cs typeface="Times New Roman"/>
                        </a:rPr>
                        <a:t>100万円以上</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3508">
                <a:tc>
                  <a:txBody>
                    <a:bodyPr/>
                    <a:lstStyle/>
                    <a:p>
                      <a:pPr algn="just">
                        <a:spcAft>
                          <a:spcPts val="0"/>
                        </a:spcAft>
                      </a:pPr>
                      <a:r>
                        <a:rPr lang="en-US" sz="1500" kern="0" dirty="0">
                          <a:latin typeface="ＭＳ 明朝"/>
                          <a:ea typeface="平成明朝"/>
                          <a:cs typeface="Times New Roman"/>
                        </a:rPr>
                        <a:t>(4) </a:t>
                      </a:r>
                      <a:r>
                        <a:rPr lang="ja-JP" sz="1500" kern="0" dirty="0">
                          <a:latin typeface="Times"/>
                          <a:ea typeface="ＭＳ 明朝"/>
                          <a:cs typeface="Times New Roman"/>
                        </a:rPr>
                        <a:t>講演料など</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500" kern="0" baseline="0" dirty="0">
                          <a:latin typeface="Times"/>
                          <a:ea typeface="ＭＳ 明朝"/>
                          <a:cs typeface="Times New Roman"/>
                        </a:rPr>
                        <a:t>  </a:t>
                      </a:r>
                      <a:r>
                        <a:rPr lang="en-US" altLang="ja-JP" sz="1500" kern="0" dirty="0">
                          <a:latin typeface="Times"/>
                          <a:ea typeface="ＭＳ 明朝"/>
                          <a:cs typeface="Times New Roman"/>
                        </a:rPr>
                        <a:t>50</a:t>
                      </a:r>
                      <a:r>
                        <a:rPr lang="ja-JP" sz="1500" kern="0" dirty="0">
                          <a:latin typeface="Times"/>
                          <a:ea typeface="ＭＳ 明朝"/>
                          <a:cs typeface="Times New Roman"/>
                        </a:rPr>
                        <a:t>万円以上</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3508">
                <a:tc>
                  <a:txBody>
                    <a:bodyPr/>
                    <a:lstStyle/>
                    <a:p>
                      <a:pPr algn="just">
                        <a:spcAft>
                          <a:spcPts val="0"/>
                        </a:spcAft>
                      </a:pPr>
                      <a:r>
                        <a:rPr lang="en-US" sz="1500" kern="0">
                          <a:latin typeface="ＭＳ 明朝"/>
                          <a:ea typeface="平成明朝"/>
                          <a:cs typeface="Times New Roman"/>
                        </a:rPr>
                        <a:t>(5) </a:t>
                      </a:r>
                      <a:r>
                        <a:rPr lang="ja-JP" sz="1500" kern="0">
                          <a:latin typeface="Times"/>
                          <a:ea typeface="ＭＳ 明朝"/>
                          <a:cs typeface="Times New Roman"/>
                        </a:rPr>
                        <a:t>原稿料など</a:t>
                      </a:r>
                      <a:endParaRPr lang="ja-JP" sz="1500" kern="10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1500" kern="0" dirty="0">
                          <a:latin typeface="Times"/>
                          <a:ea typeface="ＭＳ 明朝"/>
                          <a:cs typeface="Times New Roman"/>
                        </a:rPr>
                        <a:t>  50</a:t>
                      </a:r>
                      <a:r>
                        <a:rPr lang="ja-JP" sz="1500" kern="0" dirty="0">
                          <a:latin typeface="Times"/>
                          <a:ea typeface="ＭＳ 明朝"/>
                          <a:cs typeface="Times New Roman"/>
                        </a:rPr>
                        <a:t>万円以上</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93508">
                <a:tc>
                  <a:txBody>
                    <a:bodyPr/>
                    <a:lstStyle/>
                    <a:p>
                      <a:pPr algn="just">
                        <a:spcAft>
                          <a:spcPts val="0"/>
                        </a:spcAft>
                      </a:pPr>
                      <a:r>
                        <a:rPr lang="en-US" sz="1500" kern="0" dirty="0">
                          <a:latin typeface="ＭＳ 明朝"/>
                          <a:ea typeface="平成明朝"/>
                          <a:cs typeface="Times New Roman"/>
                        </a:rPr>
                        <a:t>(6) </a:t>
                      </a:r>
                      <a:r>
                        <a:rPr lang="ja-JP" sz="1500" kern="0" dirty="0">
                          <a:latin typeface="Times"/>
                          <a:ea typeface="ＭＳ 明朝"/>
                          <a:cs typeface="Times New Roman"/>
                        </a:rPr>
                        <a:t>研究費</a:t>
                      </a:r>
                      <a:r>
                        <a:rPr lang="en-US" altLang="ja-JP" sz="1100" kern="0" dirty="0">
                          <a:latin typeface="Times"/>
                          <a:ea typeface="ＭＳ 明朝"/>
                          <a:cs typeface="Times New Roman"/>
                        </a:rPr>
                        <a:t>※</a:t>
                      </a:r>
                      <a:endParaRPr lang="ja-JP" sz="11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1500" kern="0" dirty="0">
                          <a:latin typeface="Times"/>
                          <a:ea typeface="ＭＳ 明朝"/>
                          <a:cs typeface="Times New Roman"/>
                        </a:rPr>
                        <a:t>1</a:t>
                      </a:r>
                      <a:r>
                        <a:rPr lang="ja-JP" sz="1500" kern="0" dirty="0">
                          <a:latin typeface="Times"/>
                          <a:ea typeface="ＭＳ 明朝"/>
                          <a:cs typeface="Times New Roman"/>
                        </a:rPr>
                        <a:t>00万円以上</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93508">
                <a:tc>
                  <a:txBody>
                    <a:bodyPr/>
                    <a:lstStyle/>
                    <a:p>
                      <a:pPr algn="just">
                        <a:spcAft>
                          <a:spcPts val="0"/>
                        </a:spcAft>
                      </a:pPr>
                      <a:r>
                        <a:rPr lang="en-US" sz="1500" kern="0" dirty="0">
                          <a:latin typeface="ＭＳ 明朝"/>
                          <a:ea typeface="平成明朝"/>
                          <a:cs typeface="Times New Roman"/>
                        </a:rPr>
                        <a:t>(7) </a:t>
                      </a:r>
                      <a:r>
                        <a:rPr lang="ja-JP" altLang="en-US" sz="1500" kern="0" dirty="0">
                          <a:latin typeface="Times"/>
                          <a:ea typeface="ＭＳ 明朝"/>
                          <a:cs typeface="Times New Roman"/>
                        </a:rPr>
                        <a:t>寄附金</a:t>
                      </a:r>
                      <a:r>
                        <a:rPr lang="en-US" altLang="ja-JP" sz="1100" kern="0" dirty="0">
                          <a:latin typeface="Times"/>
                          <a:ea typeface="ＭＳ 明朝"/>
                          <a:cs typeface="Times New Roman"/>
                        </a:rPr>
                        <a:t>※</a:t>
                      </a:r>
                      <a:endParaRPr lang="ja-JP" sz="11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1500" kern="0" dirty="0">
                          <a:latin typeface="Times"/>
                          <a:ea typeface="ＭＳ 明朝"/>
                          <a:cs typeface="Times New Roman"/>
                        </a:rPr>
                        <a:t>100</a:t>
                      </a:r>
                      <a:r>
                        <a:rPr lang="ja-JP" sz="1500" kern="0" dirty="0">
                          <a:latin typeface="Times"/>
                          <a:ea typeface="ＭＳ 明朝"/>
                          <a:cs typeface="Times New Roman"/>
                        </a:rPr>
                        <a:t>万円以上</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935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500" kern="0" dirty="0">
                          <a:latin typeface="ＭＳ 明朝"/>
                          <a:ea typeface="平成明朝"/>
                          <a:cs typeface="Times New Roman"/>
                        </a:rPr>
                        <a:t>(8) </a:t>
                      </a:r>
                      <a:r>
                        <a:rPr lang="ja-JP" altLang="en-US" sz="1500" kern="0" dirty="0">
                          <a:latin typeface="Times"/>
                          <a:ea typeface="ＭＳ 明朝"/>
                          <a:cs typeface="Times New Roman"/>
                        </a:rPr>
                        <a:t>訴訟等の顧問料など</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935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500" kern="0" dirty="0">
                          <a:latin typeface="ＭＳ 明朝"/>
                          <a:ea typeface="平成明朝"/>
                          <a:cs typeface="Times New Roman"/>
                        </a:rPr>
                        <a:t>(9) </a:t>
                      </a:r>
                      <a:r>
                        <a:rPr lang="ja-JP" altLang="en-US" sz="1500" kern="0" dirty="0">
                          <a:latin typeface="Times"/>
                          <a:ea typeface="ＭＳ 明朝"/>
                          <a:cs typeface="Times New Roman"/>
                        </a:rPr>
                        <a:t>研究員の受け入れ</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935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500" kern="0" dirty="0">
                          <a:latin typeface="ＭＳ 明朝"/>
                          <a:ea typeface="平成明朝"/>
                          <a:cs typeface="Times New Roman"/>
                        </a:rPr>
                        <a:t>(10)</a:t>
                      </a:r>
                      <a:r>
                        <a:rPr lang="ja-JP" altLang="en-US" sz="1500" kern="0" dirty="0">
                          <a:latin typeface="Times"/>
                          <a:ea typeface="ＭＳ 明朝"/>
                          <a:cs typeface="Times New Roman"/>
                        </a:rPr>
                        <a:t>寄付講座</a:t>
                      </a: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935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500" kern="0" dirty="0">
                          <a:latin typeface="ＭＳ 明朝"/>
                          <a:ea typeface="平成明朝"/>
                          <a:cs typeface="Times New Roman"/>
                        </a:rPr>
                        <a:t>(11)</a:t>
                      </a:r>
                      <a:r>
                        <a:rPr lang="ja-JP" altLang="en-US" sz="1500" kern="0" dirty="0">
                          <a:latin typeface="Times"/>
                          <a:ea typeface="ＭＳ 明朝"/>
                          <a:cs typeface="Times New Roman"/>
                        </a:rPr>
                        <a:t>その他報酬</a:t>
                      </a:r>
                      <a:endParaRPr lang="ja-JP" altLang="ja-JP" sz="1500" kern="100" dirty="0">
                        <a:latin typeface="Times"/>
                        <a:ea typeface="平成明朝"/>
                        <a:cs typeface="Times New Roman"/>
                      </a:endParaRPr>
                    </a:p>
                  </a:txBody>
                  <a:tcPr marL="34562" marR="34562"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500" kern="0" dirty="0">
                          <a:latin typeface="Times"/>
                          <a:ea typeface="ＭＳ 明朝"/>
                          <a:cs typeface="Times New Roman"/>
                        </a:rPr>
                        <a:t>　</a:t>
                      </a:r>
                      <a:r>
                        <a:rPr lang="en-US" altLang="ja-JP" sz="1500" kern="0" dirty="0">
                          <a:latin typeface="Times"/>
                          <a:ea typeface="ＭＳ 明朝"/>
                          <a:cs typeface="Times New Roman"/>
                        </a:rPr>
                        <a:t>5</a:t>
                      </a:r>
                      <a:r>
                        <a:rPr lang="ja-JP" altLang="ja-JP" sz="1500" kern="0" dirty="0">
                          <a:latin typeface="Times"/>
                          <a:ea typeface="ＭＳ 明朝"/>
                          <a:cs typeface="Times New Roman"/>
                        </a:rPr>
                        <a:t>万円以上</a:t>
                      </a:r>
                      <a:endParaRPr lang="ja-JP" altLang="ja-JP" sz="1500" kern="100" dirty="0">
                        <a:latin typeface="Times"/>
                        <a:ea typeface="平成明朝"/>
                        <a:cs typeface="Times New Roman"/>
                      </a:endParaRPr>
                    </a:p>
                  </a:txBody>
                  <a:tcPr marL="34562" marR="34562"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528315">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latin typeface="Times"/>
                          <a:ea typeface="平成明朝"/>
                          <a:cs typeface="Times New Roman"/>
                        </a:rPr>
                        <a:t>※</a:t>
                      </a:r>
                      <a:r>
                        <a:rPr lang="en-US" altLang="ja-JP" sz="1400" kern="100" dirty="0">
                          <a:latin typeface="Times"/>
                          <a:ea typeface="平成明朝"/>
                          <a:cs typeface="Times New Roman"/>
                        </a:rPr>
                        <a:t>1</a:t>
                      </a:r>
                      <a:r>
                        <a:rPr lang="ja-JP" altLang="en-US" sz="1400" kern="100" dirty="0" err="1">
                          <a:latin typeface="Times"/>
                          <a:ea typeface="平成明朝"/>
                          <a:cs typeface="Times New Roman"/>
                        </a:rPr>
                        <a:t>つの</a:t>
                      </a:r>
                      <a:r>
                        <a:rPr lang="ja-JP" altLang="en-US" sz="1400" kern="100" dirty="0">
                          <a:latin typeface="Times"/>
                          <a:ea typeface="平成明朝"/>
                          <a:cs typeface="Times New Roman"/>
                        </a:rPr>
                        <a:t>企業や営利団体から申告者が実質的に使途を決定し得る研究契約金で実際に割り当てられた額</a:t>
                      </a:r>
                      <a:endParaRPr lang="ja-JP" altLang="ja-JP" sz="1400" kern="100" dirty="0">
                        <a:latin typeface="Times"/>
                        <a:ea typeface="平成明朝"/>
                        <a:cs typeface="Times New Roman"/>
                      </a:endParaRPr>
                    </a:p>
                  </a:txBody>
                  <a:tcPr marL="34562" marR="3456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2000" kern="100" dirty="0">
                        <a:latin typeface="Times"/>
                        <a:ea typeface="平成明朝"/>
                        <a:cs typeface="Times New Roman"/>
                      </a:endParaRPr>
                    </a:p>
                  </a:txBody>
                  <a:tcPr marL="46087" marR="4608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41787259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143</Words>
  <Application>Microsoft Office PowerPoint</Application>
  <PresentationFormat>画面に合わせる (4:3)</PresentationFormat>
  <Paragraphs>24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明朝</vt:lpstr>
      <vt:lpstr>Arial</vt:lpstr>
      <vt:lpstr>Calibri</vt:lpstr>
      <vt:lpstr>Calibri Light</vt:lpstr>
      <vt:lpstr>Times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YASUHIRO KAWAMURA</dc:creator>
  <cp:lastModifiedBy>YASUHIRO KAWAMURA</cp:lastModifiedBy>
  <cp:revision>1</cp:revision>
  <dcterms:created xsi:type="dcterms:W3CDTF">2020-07-20T05:12:40Z</dcterms:created>
  <dcterms:modified xsi:type="dcterms:W3CDTF">2020-07-20T05:15:41Z</dcterms:modified>
</cp:coreProperties>
</file>